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E3A97-63A4-48EE-AD4C-55752A72EA62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BFAF-205A-4BB4-A130-2C8EDEE83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1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12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B0BDB47-299E-439D-A8AF-8E5968AFAC00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216049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66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A79009F-75AA-4B51-AF50-B3551163A737}" type="slidenum">
              <a:rPr lang="zh-TW" altLang="en-US" smtClean="0"/>
              <a:pPr>
                <a:spcBef>
                  <a:spcPct val="0"/>
                </a:spcBef>
              </a:pPr>
              <a:t>10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20127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66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A79009F-75AA-4B51-AF50-B3551163A737}" type="slidenum">
              <a:rPr lang="zh-TW" altLang="en-US" smtClean="0"/>
              <a:pPr>
                <a:spcBef>
                  <a:spcPct val="0"/>
                </a:spcBef>
              </a:pPr>
              <a:t>11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1549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66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A79009F-75AA-4B51-AF50-B3551163A737}" type="slidenum">
              <a:rPr lang="zh-TW" altLang="en-US" smtClean="0"/>
              <a:pPr>
                <a:spcBef>
                  <a:spcPct val="0"/>
                </a:spcBef>
              </a:pPr>
              <a:t>12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81223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A865995-287D-4B21-A74E-7A80BE8BB274}" type="slidenum">
              <a:rPr lang="zh-TW" altLang="en-US" smtClean="0"/>
              <a:pPr>
                <a:spcBef>
                  <a:spcPct val="0"/>
                </a:spcBef>
              </a:pPr>
              <a:t>13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6030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A865995-287D-4B21-A74E-7A80BE8BB274}" type="slidenum">
              <a:rPr lang="zh-TW" altLang="en-US" smtClean="0"/>
              <a:pPr>
                <a:spcBef>
                  <a:spcPct val="0"/>
                </a:spcBef>
              </a:pPr>
              <a:t>14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7034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A865995-287D-4B21-A74E-7A80BE8BB274}" type="slidenum">
              <a:rPr lang="zh-TW" altLang="en-US" smtClean="0"/>
              <a:pPr>
                <a:spcBef>
                  <a:spcPct val="0"/>
                </a:spcBef>
              </a:pPr>
              <a:t>15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88740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A865995-287D-4B21-A74E-7A80BE8BB274}" type="slidenum">
              <a:rPr lang="zh-TW" altLang="en-US" smtClean="0"/>
              <a:pPr>
                <a:spcBef>
                  <a:spcPct val="0"/>
                </a:spcBef>
              </a:pPr>
              <a:t>16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21244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A865995-287D-4B21-A74E-7A80BE8BB274}" type="slidenum">
              <a:rPr lang="zh-TW" altLang="en-US" smtClean="0"/>
              <a:pPr>
                <a:spcBef>
                  <a:spcPct val="0"/>
                </a:spcBef>
              </a:pPr>
              <a:t>17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43887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A865995-287D-4B21-A74E-7A80BE8BB274}" type="slidenum">
              <a:rPr lang="zh-TW" altLang="en-US" smtClean="0"/>
              <a:pPr>
                <a:spcBef>
                  <a:spcPct val="0"/>
                </a:spcBef>
              </a:pPr>
              <a:t>18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2053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9F63243-9560-4853-B873-4376447C261B}" type="slidenum">
              <a:rPr lang="zh-TW" altLang="en-US" smtClean="0"/>
              <a:pPr>
                <a:spcBef>
                  <a:spcPct val="0"/>
                </a:spcBef>
              </a:pPr>
              <a:t>19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49037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143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3161767-77E7-4977-BEB9-A77D6989AC4D}" type="slidenum">
              <a:rPr lang="zh-TW" altLang="en-US" smtClean="0"/>
              <a:pPr>
                <a:spcBef>
                  <a:spcPct val="0"/>
                </a:spcBef>
              </a:pPr>
              <a:t>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0376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327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5C99396-C168-4440-BB25-B2E577664B0E}" type="slidenum">
              <a:rPr lang="zh-TW" altLang="en-US" smtClean="0"/>
              <a:pPr>
                <a:spcBef>
                  <a:spcPct val="0"/>
                </a:spcBef>
              </a:pPr>
              <a:t>20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415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1638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28A0249-F485-4A63-9658-57949E8AB677}" type="slidenum">
              <a:rPr lang="zh-TW" altLang="en-US" smtClean="0"/>
              <a:pPr>
                <a:spcBef>
                  <a:spcPct val="0"/>
                </a:spcBef>
              </a:pPr>
              <a:t>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9609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B45051B-6DD4-42F4-AA2E-D6E2373AED38}" type="slidenum">
              <a:rPr lang="zh-TW" altLang="en-US" smtClean="0"/>
              <a:pPr>
                <a:spcBef>
                  <a:spcPct val="0"/>
                </a:spcBef>
              </a:pPr>
              <a:t>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11203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295F3B0-150E-4604-A847-775F65950982}" type="slidenum">
              <a:rPr lang="zh-TW" altLang="en-US" smtClean="0"/>
              <a:pPr>
                <a:spcBef>
                  <a:spcPct val="0"/>
                </a:spcBef>
              </a:pPr>
              <a:t>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7923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32F1ABB-3543-4636-A477-C6C9D94954A3}" type="slidenum">
              <a:rPr lang="zh-TW" altLang="en-US" smtClean="0"/>
              <a:pPr>
                <a:spcBef>
                  <a:spcPct val="0"/>
                </a:spcBef>
              </a:pPr>
              <a:t>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96397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45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FA3240E-97EB-48B1-AFED-1DE9CBB21693}" type="slidenum">
              <a:rPr lang="zh-TW" altLang="en-US" smtClean="0"/>
              <a:pPr>
                <a:spcBef>
                  <a:spcPct val="0"/>
                </a:spcBef>
              </a:pPr>
              <a:t>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33942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45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FA3240E-97EB-48B1-AFED-1DE9CBB21693}" type="slidenum">
              <a:rPr lang="zh-TW" altLang="en-US" smtClean="0"/>
              <a:pPr>
                <a:spcBef>
                  <a:spcPct val="0"/>
                </a:spcBef>
              </a:pPr>
              <a:t>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4752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  <p:sp>
        <p:nvSpPr>
          <p:cNvPr id="266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A79009F-75AA-4B51-AF50-B3551163A737}" type="slidenum">
              <a:rPr lang="zh-TW" altLang="en-US" smtClean="0"/>
              <a:pPr>
                <a:spcBef>
                  <a:spcPct val="0"/>
                </a:spcBef>
              </a:pPr>
              <a:t>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4575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6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2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3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3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9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6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F95CF-96E5-43CA-A0D4-1902C9B5AF9C}" type="datetimeFigureOut">
              <a:rPr lang="en-US" smtClean="0"/>
              <a:t>09-Jul-16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9A55F-28B8-4457-BFBF-C09A7BB86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0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Implementimi i njё Kompilatori pёr Algoritme tё Shprehura nё Pseudokod</a:t>
            </a: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sq-AL" altLang="zh-TW" dirty="0" smtClean="0"/>
              <a:t>Rando Shtishi</a:t>
            </a:r>
            <a:endParaRPr lang="zh-TW" altLang="en-US" dirty="0" smtClean="0"/>
          </a:p>
        </p:txBody>
      </p:sp>
      <p:sp>
        <p:nvSpPr>
          <p:cNvPr id="1126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2598DD-903D-40F4-AF48-CF99BA917057}" type="slidenum">
              <a:rPr lang="zh-TW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zh-TW" altLang="en-US" sz="1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 Sintaksore</a:t>
            </a:r>
            <a: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0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097D7A-50B2-4374-B05E-422E0C3CCAFF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</a:t>
            </a: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5619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6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7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8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563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982" cy="36433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Parser </a:t>
            </a:r>
          </a:p>
          <a:p>
            <a:pPr marL="0" indent="0" eaLnBrk="1" hangingPunct="1"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endParaRPr lang="zh-TW" altLang="en-US" sz="14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39" name="Text Box 17"/>
          <p:cNvSpPr txBox="1">
            <a:spLocks noChangeArrowheads="1"/>
          </p:cNvSpPr>
          <p:nvPr/>
        </p:nvSpPr>
        <p:spPr bwMode="auto">
          <a:xfrm>
            <a:off x="783771" y="2405064"/>
            <a:ext cx="28611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0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1" name="矩形 26"/>
          <p:cNvSpPr>
            <a:spLocks noChangeArrowheads="1"/>
          </p:cNvSpPr>
          <p:nvPr/>
        </p:nvSpPr>
        <p:spPr bwMode="auto">
          <a:xfrm>
            <a:off x="8167689" y="6488114"/>
            <a:ext cx="1454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makinë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arse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448" y="3086085"/>
            <a:ext cx="6526240" cy="36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4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 Sintaksore</a:t>
            </a:r>
            <a: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0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097D7A-50B2-4374-B05E-422E0C3CCAFF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</a:t>
            </a: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5619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6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7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8" name="Text Box 20"/>
          <p:cNvSpPr txBox="1">
            <a:spLocks noChangeArrowheads="1"/>
          </p:cNvSpPr>
          <p:nvPr/>
        </p:nvSpPr>
        <p:spPr bwMode="auto">
          <a:xfrm>
            <a:off x="7315200" y="2328863"/>
            <a:ext cx="1727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563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982" cy="36433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Parser </a:t>
            </a:r>
          </a:p>
          <a:p>
            <a:pPr marL="0" indent="0" eaLnBrk="1" hangingPunct="1"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endParaRPr lang="zh-TW" altLang="en-US" sz="14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39" name="Text Box 17"/>
          <p:cNvSpPr txBox="1">
            <a:spLocks noChangeArrowheads="1"/>
          </p:cNvSpPr>
          <p:nvPr/>
        </p:nvSpPr>
        <p:spPr bwMode="auto">
          <a:xfrm>
            <a:off x="653143" y="2405064"/>
            <a:ext cx="29917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0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 </a:t>
            </a:r>
            <a:endParaRPr lang="sq-AL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1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6" y="3026538"/>
            <a:ext cx="7858138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2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 Sintaksore</a:t>
            </a:r>
            <a: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0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097D7A-50B2-4374-B05E-422E0C3CCAFF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Scaner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5619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6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7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Struktura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8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27637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563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982" cy="36433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Parser </a:t>
            </a:r>
          </a:p>
          <a:p>
            <a:pPr marL="0" indent="0" eaLnBrk="1" hangingPunct="1"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endParaRPr lang="zh-TW" altLang="en-US" sz="14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39" name="Text Box 17"/>
          <p:cNvSpPr txBox="1">
            <a:spLocks noChangeArrowheads="1"/>
          </p:cNvSpPr>
          <p:nvPr/>
        </p:nvSpPr>
        <p:spPr bwMode="auto">
          <a:xfrm>
            <a:off x="752063" y="2357564"/>
            <a:ext cx="2892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0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1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3" y="3048059"/>
            <a:ext cx="7381875" cy="37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</a:t>
            </a:r>
            <a:endParaRPr lang="en-US" altLang="zh-TW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5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3836D-C38F-4A46-952C-A68FC32AB68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Scaner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667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4" name="Text Box 17"/>
          <p:cNvSpPr txBox="1">
            <a:spLocks noChangeArrowheads="1"/>
          </p:cNvSpPr>
          <p:nvPr/>
        </p:nvSpPr>
        <p:spPr bwMode="auto">
          <a:xfrm>
            <a:off x="641268" y="2405064"/>
            <a:ext cx="30036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karaktkereve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5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6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7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27637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8" name="Text Box 22"/>
          <p:cNvSpPr txBox="1">
            <a:spLocks noChangeArrowheads="1"/>
          </p:cNvSpPr>
          <p:nvPr/>
        </p:nvSpPr>
        <p:spPr bwMode="auto">
          <a:xfrm>
            <a:off x="8453439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768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sq-AL" altLang="zh-TW" sz="3600" b="1" dirty="0" smtClean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Rregullat Semantikore</a:t>
            </a:r>
            <a:endParaRPr lang="en-US" altLang="zh-TW" sz="3600" b="1" dirty="0">
              <a:solidFill>
                <a:srgbClr val="F7C12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1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Kryejnë dy funksione:</a:t>
            </a:r>
            <a:endParaRPr lang="en-US" altLang="zh-TW" sz="1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TW" sz="18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Kontrollojnë nëse programi i ndërtuar ka kuptim</a:t>
            </a:r>
            <a:endParaRPr lang="en-US" altLang="zh-TW" sz="18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TW" sz="18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Gjenerojnë </a:t>
            </a: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rezultatin</a:t>
            </a:r>
            <a:endParaRPr lang="en-US" altLang="zh-TW" sz="1800" dirty="0" smtClean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sq-AL" altLang="zh-TW" sz="2000" b="1" dirty="0" smtClean="0">
              <a:solidFill>
                <a:srgbClr val="F7C12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r>
              <a:rPr lang="sq-AL" altLang="zh-TW" sz="1800" b="1" dirty="0" smtClean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Tek kompilatori për pseudokod kemi përdorur modelin e intepretues për implementimin e rregullave të semantikës . Modeli i ndarjes së parserit nga implementimi i rregullave te semantikes(kodit).</a:t>
            </a:r>
            <a:endParaRPr lang="en-US" altLang="zh-TW" sz="2000" b="1" dirty="0">
              <a:solidFill>
                <a:srgbClr val="F7C12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89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97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</a:t>
            </a:r>
            <a:endParaRPr lang="en-US" altLang="zh-TW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5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3836D-C38F-4A46-952C-A68FC32AB68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Scaner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667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4" name="Text Box 17"/>
          <p:cNvSpPr txBox="1">
            <a:spLocks noChangeArrowheads="1"/>
          </p:cNvSpPr>
          <p:nvPr/>
        </p:nvSpPr>
        <p:spPr bwMode="auto">
          <a:xfrm>
            <a:off x="629392" y="2405064"/>
            <a:ext cx="3015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5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6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7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27637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8" name="Text Box 22"/>
          <p:cNvSpPr txBox="1">
            <a:spLocks noChangeArrowheads="1"/>
          </p:cNvSpPr>
          <p:nvPr/>
        </p:nvSpPr>
        <p:spPr bwMode="auto">
          <a:xfrm>
            <a:off x="8453439" y="2857501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768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sq-AL" altLang="zh-TW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Në kompilatorin për pseudokod kemi një paketë të veçantë që bën implementimin e rregullave të sintaksës.</a:t>
            </a:r>
          </a:p>
          <a:p>
            <a:pPr eaLnBrk="1" hangingPunct="1">
              <a:defRPr/>
            </a:pPr>
            <a:r>
              <a:rPr lang="sq-AL" altLang="zh-TW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Kjo paketë është paketa </a:t>
            </a:r>
            <a:r>
              <a:rPr lang="sq-AL" altLang="zh-TW" sz="18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syntax_tree</a:t>
            </a:r>
            <a:r>
              <a:rPr lang="sq-AL" altLang="zh-TW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që brenda saj ka :</a:t>
            </a:r>
          </a:p>
          <a:p>
            <a:pPr eaLnBrk="1" hangingPunct="1">
              <a:defRPr/>
            </a:pPr>
            <a:endParaRPr lang="en-US" altLang="zh-TW" sz="16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TW" sz="16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6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sq-AL" altLang="zh-TW" sz="16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aketa </a:t>
            </a:r>
            <a:r>
              <a:rPr lang="sq-AL" altLang="zh-TW" sz="16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statement</a:t>
            </a:r>
            <a:r>
              <a:rPr lang="sq-AL" altLang="zh-TW" sz="16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implementon rregullat  semantikore për të gjithë instruksionet e gjuhës.</a:t>
            </a:r>
            <a:endParaRPr lang="en-US" altLang="zh-TW" sz="16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TW" sz="16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6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Paketa </a:t>
            </a:r>
            <a:r>
              <a:rPr lang="sq-AL" altLang="zh-TW" sz="16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logic</a:t>
            </a:r>
            <a:r>
              <a:rPr lang="sq-AL" altLang="zh-TW" sz="16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implementon rregullat semantikore për procesimin e shprehjeve logjike.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sq-AL" altLang="zh-TW" sz="16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Paketa </a:t>
            </a:r>
            <a:r>
              <a:rPr lang="sq-AL" altLang="zh-TW" sz="16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sq-AL" altLang="zh-TW" sz="16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që implementon rregullat semantikore për procesimin e shprehjeve aritmetike.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sq-AL" altLang="zh-TW" sz="1600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89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98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63782" y="228601"/>
            <a:ext cx="8818418" cy="842963"/>
          </a:xfrm>
        </p:spPr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Semantikore(Paketa Statement)</a:t>
            </a:r>
            <a:endParaRPr lang="en-US" altLang="zh-TW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5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3836D-C38F-4A46-952C-A68FC32AB68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Scan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 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667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4" name="Text Box 17"/>
          <p:cNvSpPr txBox="1">
            <a:spLocks noChangeArrowheads="1"/>
          </p:cNvSpPr>
          <p:nvPr/>
        </p:nvSpPr>
        <p:spPr bwMode="auto">
          <a:xfrm>
            <a:off x="498764" y="2405064"/>
            <a:ext cx="31461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5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6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7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8" name="Text Box 22"/>
          <p:cNvSpPr txBox="1">
            <a:spLocks noChangeArrowheads="1"/>
          </p:cNvSpPr>
          <p:nvPr/>
        </p:nvSpPr>
        <p:spPr bwMode="auto">
          <a:xfrm>
            <a:off x="8453439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768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16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89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95603"/>
            <a:ext cx="8095882" cy="3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1"/>
            <a:ext cx="9067800" cy="842963"/>
          </a:xfrm>
        </p:spPr>
        <p:txBody>
          <a:bodyPr>
            <a:normAutofit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 (Paketa Logic)</a:t>
            </a:r>
            <a:endParaRPr lang="en-US" altLang="zh-TW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5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3836D-C38F-4A46-952C-A68FC32AB68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kaneri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667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Text Box 16"/>
          <p:cNvSpPr txBox="1">
            <a:spLocks noChangeArrowheads="1"/>
          </p:cNvSpPr>
          <p:nvPr/>
        </p:nvSpPr>
        <p:spPr bwMode="auto">
          <a:xfrm>
            <a:off x="2369375" y="1643063"/>
            <a:ext cx="7617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4" name="Text Box 17"/>
          <p:cNvSpPr txBox="1">
            <a:spLocks noChangeArrowheads="1"/>
          </p:cNvSpPr>
          <p:nvPr/>
        </p:nvSpPr>
        <p:spPr bwMode="auto">
          <a:xfrm>
            <a:off x="498764" y="2405064"/>
            <a:ext cx="31461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5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6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7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3373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intaksës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8" name="Text Box 22"/>
          <p:cNvSpPr txBox="1">
            <a:spLocks noChangeArrowheads="1"/>
          </p:cNvSpPr>
          <p:nvPr/>
        </p:nvSpPr>
        <p:spPr bwMode="auto">
          <a:xfrm>
            <a:off x="8453439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768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16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89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4664"/>
            <a:ext cx="8095882" cy="3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0026" y="228601"/>
            <a:ext cx="9032174" cy="842963"/>
          </a:xfrm>
        </p:spPr>
        <p:txBody>
          <a:bodyPr>
            <a:normAutofit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 (Paketa Math)</a:t>
            </a:r>
            <a:endParaRPr lang="en-US" altLang="zh-TW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5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3836D-C38F-4A46-952C-A68FC32AB68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kaneri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41499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zuesi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667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4" name="Text Box 17"/>
          <p:cNvSpPr txBox="1">
            <a:spLocks noChangeArrowheads="1"/>
          </p:cNvSpPr>
          <p:nvPr/>
        </p:nvSpPr>
        <p:spPr bwMode="auto">
          <a:xfrm>
            <a:off x="593766" y="2405064"/>
            <a:ext cx="305113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5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6" name="Text Box 19"/>
          <p:cNvSpPr txBox="1">
            <a:spLocks noChangeArrowheads="1"/>
          </p:cNvSpPr>
          <p:nvPr/>
        </p:nvSpPr>
        <p:spPr bwMode="auto">
          <a:xfrm>
            <a:off x="7562851" y="1947864"/>
            <a:ext cx="11208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7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8" name="Text Box 22"/>
          <p:cNvSpPr txBox="1">
            <a:spLocks noChangeArrowheads="1"/>
          </p:cNvSpPr>
          <p:nvPr/>
        </p:nvSpPr>
        <p:spPr bwMode="auto">
          <a:xfrm>
            <a:off x="8453439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ndërmjetëm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768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16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89" name="矩形 26"/>
          <p:cNvSpPr>
            <a:spLocks noChangeArrowheads="1"/>
          </p:cNvSpPr>
          <p:nvPr/>
        </p:nvSpPr>
        <p:spPr bwMode="auto">
          <a:xfrm>
            <a:off x="8167689" y="6488114"/>
            <a:ext cx="1749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654"/>
            <a:ext cx="8095882" cy="38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</a:t>
            </a:r>
            <a:endParaRPr lang="en-US" altLang="zh-TW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5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3836D-C38F-4A46-952C-A68FC32AB68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kaneri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kodit</a:t>
            </a: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imizuesi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667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Text Box 16"/>
          <p:cNvSpPr txBox="1">
            <a:spLocks noChangeArrowheads="1"/>
          </p:cNvSpPr>
          <p:nvPr/>
        </p:nvSpPr>
        <p:spPr bwMode="auto">
          <a:xfrm>
            <a:off x="2327564" y="1643063"/>
            <a:ext cx="8410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4" name="Text Box 17"/>
          <p:cNvSpPr txBox="1">
            <a:spLocks noChangeArrowheads="1"/>
          </p:cNvSpPr>
          <p:nvPr/>
        </p:nvSpPr>
        <p:spPr bwMode="auto">
          <a:xfrm>
            <a:off x="581891" y="2405064"/>
            <a:ext cx="306300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karakterekve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5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6" name="Text Box 19"/>
          <p:cNvSpPr txBox="1">
            <a:spLocks noChangeArrowheads="1"/>
          </p:cNvSpPr>
          <p:nvPr/>
        </p:nvSpPr>
        <p:spPr bwMode="auto">
          <a:xfrm>
            <a:off x="7410425" y="1947864"/>
            <a:ext cx="127320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7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27637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8" name="Text Box 22"/>
          <p:cNvSpPr txBox="1">
            <a:spLocks noChangeArrowheads="1"/>
          </p:cNvSpPr>
          <p:nvPr/>
        </p:nvSpPr>
        <p:spPr bwMode="auto">
          <a:xfrm>
            <a:off x="8453439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7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768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16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689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rregullatSemantiko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3044236"/>
            <a:ext cx="6610324" cy="36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pPr eaLnBrk="1" hangingPunct="1"/>
            <a:r>
              <a:rPr lang="sq-AL" altLang="zh-TW" dirty="0" smtClean="0"/>
              <a:t>Optimizuesi</a:t>
            </a: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699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10B9B7-B155-4E27-9569-7E43C6B4FA25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kaneri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imizuesi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9715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6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7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8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9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0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1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22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23" name="Text Box 19"/>
          <p:cNvSpPr txBox="1">
            <a:spLocks noChangeArrowheads="1"/>
          </p:cNvSpPr>
          <p:nvPr/>
        </p:nvSpPr>
        <p:spPr bwMode="auto">
          <a:xfrm>
            <a:off x="7410425" y="1947864"/>
            <a:ext cx="1317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TW" sz="1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</a:t>
            </a:r>
            <a:r>
              <a:rPr lang="sq-AL" altLang="zh-TW" sz="1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ruktura 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24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656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25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6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7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9731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982" cy="33575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sq-AL" altLang="zh-TW" sz="3600" b="1" dirty="0" smtClean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Optimizuesi</a:t>
            </a:r>
            <a:r>
              <a:rPr lang="en-US" altLang="zh-TW" sz="3600" b="1" dirty="0" smtClean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zh-TW" sz="3600" b="1" dirty="0">
              <a:solidFill>
                <a:srgbClr val="F7C12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ndërmjetëm i prodhuar nga analiza semantikore analizohet dhe transformohet në një kod ekuivalent të përmisuar.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endParaRPr lang="sq-AL" altLang="zh-TW" sz="1800" dirty="0" smtClean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Kjo fazë mund të jetë e ngadaltë dhe komplekse.</a:t>
            </a:r>
            <a:endParaRPr lang="en-US" altLang="zh-TW" sz="18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35" name="Text Box 17"/>
          <p:cNvSpPr txBox="1">
            <a:spLocks noChangeArrowheads="1"/>
          </p:cNvSpPr>
          <p:nvPr/>
        </p:nvSpPr>
        <p:spPr bwMode="auto">
          <a:xfrm>
            <a:off x="807523" y="2405064"/>
            <a:ext cx="2837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 Sekuenca karakteresh)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36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737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q-AL" altLang="zh-TW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Permbajtja</a:t>
            </a:r>
            <a:endParaRPr lang="en-US" altLang="zh-TW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31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422477-EEB8-4289-A20B-00FD61140554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09751" y="1428750"/>
            <a:ext cx="8715375" cy="4667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q-AL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Kompilatori</a:t>
            </a:r>
          </a:p>
          <a:p>
            <a:pPr eaLnBrk="1" hangingPunct="1">
              <a:lnSpc>
                <a:spcPct val="90000"/>
              </a:lnSpc>
            </a:pPr>
            <a:r>
              <a:rPr lang="sq-AL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Etapat e kompilimit</a:t>
            </a:r>
          </a:p>
          <a:p>
            <a:pPr eaLnBrk="1" hangingPunct="1">
              <a:lnSpc>
                <a:spcPct val="90000"/>
              </a:lnSpc>
            </a:pPr>
            <a:r>
              <a:rPr lang="sq-AL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Fazat e </a:t>
            </a:r>
            <a:r>
              <a:rPr lang="sq-AL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kompilimit</a:t>
            </a:r>
          </a:p>
          <a:p>
            <a:r>
              <a:rPr lang="en-US" altLang="zh-TW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</a:t>
            </a:r>
            <a:r>
              <a:rPr lang="en-US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TW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Leksikore</a:t>
            </a:r>
            <a:endParaRPr lang="sq-AL" altLang="zh-TW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sq-AL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 Sintaksore</a:t>
            </a:r>
          </a:p>
          <a:p>
            <a:r>
              <a:rPr lang="sq-AL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Anliza Semantikore</a:t>
            </a:r>
          </a:p>
          <a:p>
            <a:r>
              <a:rPr lang="sq-AL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Optimizuesi</a:t>
            </a:r>
          </a:p>
          <a:p>
            <a:r>
              <a:rPr lang="sq-AL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Gjeneruesi i kodit</a:t>
            </a:r>
          </a:p>
          <a:p>
            <a:r>
              <a:rPr lang="sq-AL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Ndërfajqa Grafike</a:t>
            </a:r>
            <a:endParaRPr lang="en-US" altLang="zh-TW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65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pPr eaLnBrk="1" hangingPunct="1"/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Gjeneruesi i kodit</a:t>
            </a: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74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22653A-CEE7-4DA4-AB6B-F84620D65D80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748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749" name="Text Box 17"/>
          <p:cNvSpPr txBox="1">
            <a:spLocks noChangeArrowheads="1"/>
          </p:cNvSpPr>
          <p:nvPr/>
        </p:nvSpPr>
        <p:spPr bwMode="auto">
          <a:xfrm>
            <a:off x="855023" y="2405064"/>
            <a:ext cx="27898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Skaneri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1753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Rectangle 5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1759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0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337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761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273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angle 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1765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14"/>
          <p:cNvSpPr>
            <a:spLocks noChangeShapeType="1"/>
          </p:cNvSpPr>
          <p:nvPr/>
        </p:nvSpPr>
        <p:spPr bwMode="auto">
          <a:xfrm flipH="1">
            <a:off x="9239250" y="5143501"/>
            <a:ext cx="0" cy="461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768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70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Rectangle 9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imizuesi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1774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Rectangle 8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1778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228600" indent="-228600">
              <a:defRPr/>
            </a:pPr>
            <a:r>
              <a:rPr lang="sq-AL" altLang="zh-TW" sz="3600" b="1" dirty="0" smtClean="0">
                <a:solidFill>
                  <a:schemeClr val="accent4">
                    <a:lumMod val="75000"/>
                  </a:scheme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Gjenueruesi i kodit</a:t>
            </a:r>
          </a:p>
          <a:p>
            <a:pPr marL="228600" indent="-228600">
              <a:defRPr/>
            </a:pPr>
            <a:endParaRPr lang="en-US" altLang="zh-TW" sz="3600" b="1" dirty="0">
              <a:solidFill>
                <a:schemeClr val="accent4">
                  <a:lumMod val="75000"/>
                </a:schemeClr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228600" indent="-228600">
              <a:buFont typeface="Wingdings" pitchFamily="2" charset="2"/>
              <a:buChar char="p"/>
              <a:defRPr/>
            </a:pPr>
            <a:r>
              <a:rPr lang="sq-AL" altLang="zh-TW" b="1" dirty="0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i kodit merr si hyrje kodin e ndërmjetëm të optimizuar dhe e transformon në </a:t>
            </a:r>
            <a:r>
              <a:rPr lang="sq-AL" altLang="zh-TW" b="1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kod makine. </a:t>
            </a:r>
            <a:endParaRPr lang="sq-AL" altLang="zh-TW" b="1" dirty="0" smtClean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228600" indent="-228600">
              <a:buFont typeface="Wingdings" pitchFamily="2" charset="2"/>
              <a:buChar char="p"/>
              <a:defRPr/>
            </a:pPr>
            <a:endParaRPr lang="sq-AL" altLang="zh-TW" b="1" dirty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1782" name="矩形 28"/>
          <p:cNvSpPr>
            <a:spLocks noChangeArrowheads="1"/>
          </p:cNvSpPr>
          <p:nvPr/>
        </p:nvSpPr>
        <p:spPr bwMode="auto">
          <a:xfrm>
            <a:off x="8215288" y="6535358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34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Nderfajqa </a:t>
            </a:r>
            <a:r>
              <a:rPr lang="sq-AL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Grafike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q-AL" dirty="0" smtClean="0"/>
              <a:t>Ndërfaqja grafike është nje paketë në vete nga kompilatori dhe qëllimi kryesor i saj është lehtësimi i punës së shkrimit të kodit. Ajo ka funksione për editimin, ruajtjen e kodit të shkruar .</a:t>
            </a:r>
          </a:p>
          <a:p>
            <a:r>
              <a:rPr lang="sq-AL" dirty="0" smtClean="0"/>
              <a:t>Ajo ka pesë menu kryesore:</a:t>
            </a:r>
          </a:p>
          <a:p>
            <a:pPr lvl="1"/>
            <a:r>
              <a:rPr lang="sq-AL" dirty="0" smtClean="0"/>
              <a:t>File</a:t>
            </a:r>
          </a:p>
          <a:p>
            <a:pPr lvl="1"/>
            <a:r>
              <a:rPr lang="sq-AL" dirty="0" smtClean="0"/>
              <a:t>Edit</a:t>
            </a:r>
          </a:p>
          <a:p>
            <a:pPr lvl="1"/>
            <a:r>
              <a:rPr lang="sq-AL" dirty="0" smtClean="0"/>
              <a:t>Run</a:t>
            </a:r>
          </a:p>
          <a:p>
            <a:pPr lvl="1"/>
            <a:r>
              <a:rPr lang="sq-AL" dirty="0" smtClean="0"/>
              <a:t>Window</a:t>
            </a:r>
          </a:p>
          <a:p>
            <a:pPr lvl="1"/>
            <a:r>
              <a:rPr lang="sq-AL" dirty="0" smtClean="0"/>
              <a:t>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2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Ndërfajqa </a:t>
            </a:r>
            <a:r>
              <a:rPr lang="sq-AL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Grafike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/>
          </a:p>
        </p:txBody>
      </p:sp>
      <p:pic>
        <p:nvPicPr>
          <p:cNvPr id="4" name="gu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268" y="1425038"/>
            <a:ext cx="10712532" cy="4940135"/>
          </a:xfrm>
        </p:spPr>
      </p:pic>
    </p:spTree>
    <p:extLst>
      <p:ext uri="{BB962C8B-B14F-4D97-AF65-F5344CB8AC3E}">
        <p14:creationId xmlns:p14="http://schemas.microsoft.com/office/powerpoint/2010/main" val="269807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Ndërfajqa </a:t>
            </a:r>
            <a:r>
              <a:rPr lang="sq-AL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Grafike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3" y="1690688"/>
            <a:ext cx="11032176" cy="4733863"/>
          </a:xfrm>
        </p:spPr>
      </p:pic>
    </p:spTree>
    <p:extLst>
      <p:ext uri="{BB962C8B-B14F-4D97-AF65-F5344CB8AC3E}">
        <p14:creationId xmlns:p14="http://schemas.microsoft.com/office/powerpoint/2010/main" val="202619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q-AL" altLang="zh-TW" smtClean="0"/>
              <a:t>Kompilatori</a:t>
            </a:r>
            <a:endParaRPr lang="en-US" altLang="zh-TW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36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39F47A-5805-4236-97A3-3DAD12BDC6D8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643063"/>
            <a:ext cx="7772400" cy="1714500"/>
          </a:xfrm>
        </p:spPr>
        <p:txBody>
          <a:bodyPr/>
          <a:lstStyle/>
          <a:p>
            <a:pPr eaLnBrk="1" hangingPunct="1"/>
            <a:r>
              <a:rPr lang="sq-AL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Kompilatori luan rolin e një përkthyesi</a:t>
            </a:r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b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përkthen gjuhën e programimit të nivelit të lartë në</a:t>
            </a:r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gjuhë që kuptohet nga makina.</a:t>
            </a:r>
            <a:endParaRPr lang="en-US" altLang="zh-TW" sz="2400" dirty="0">
              <a:solidFill>
                <a:srgbClr val="C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2595564" y="4357688"/>
            <a:ext cx="1743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Gjuha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programit</a:t>
            </a:r>
            <a:endParaRPr lang="en-US" altLang="zh-TW" sz="24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2400" b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Burimi</a:t>
            </a:r>
            <a:r>
              <a:rPr lang="en-US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11270" name="Line 5"/>
          <p:cNvSpPr>
            <a:spLocks noChangeShapeType="1"/>
          </p:cNvSpPr>
          <p:nvPr/>
        </p:nvSpPr>
        <p:spPr bwMode="auto">
          <a:xfrm>
            <a:off x="4440238" y="49260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811838" y="4545013"/>
            <a:ext cx="1447800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Compiler</a:t>
            </a:r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7412038" y="49260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8631239" y="4468813"/>
            <a:ext cx="1279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makine</a:t>
            </a:r>
            <a:endParaRPr lang="en-US" altLang="zh-TW" sz="24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altLang="zh-TW" sz="2400" b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Target</a:t>
            </a:r>
            <a:r>
              <a:rPr lang="en-US" altLang="zh-TW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83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11270" grpId="0" animBg="1"/>
      <p:bldP spid="11271" grpId="0" animBg="1"/>
      <p:bldP spid="11272" grpId="0" animBg="1"/>
      <p:bldP spid="112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75BA1E-A077-43E7-B7E1-08BD7D57B9B4}" type="slidenum">
              <a:rPr lang="zh-TW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zh-TW" altLang="en-US" sz="1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pPr eaLnBrk="1" hangingPunct="1"/>
            <a:endParaRPr lang="en-US" altLang="zh-TW" smtClean="0"/>
          </a:p>
          <a:p>
            <a:pPr eaLnBrk="1" hangingPunct="1">
              <a:lnSpc>
                <a:spcPct val="90000"/>
              </a:lnSpc>
            </a:pPr>
            <a:r>
              <a:rPr lang="sq-AL" altLang="zh-TW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Procesi i kompilimit kalon në dy etapa.</a:t>
            </a:r>
            <a:endParaRPr lang="en-US" altLang="zh-TW">
              <a:solidFill>
                <a:srgbClr val="C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endParaRPr lang="en-US" altLang="zh-TW" b="1" i="1" u="sng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r>
              <a:rPr lang="sq-AL" altLang="zh-TW" b="1" i="1" u="sng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</a:t>
            </a:r>
            <a:r>
              <a:rPr lang="en-US" altLang="zh-TW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kodit burim.</a:t>
            </a:r>
            <a:endParaRPr lang="en-US" altLang="zh-TW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/>
            <a:r>
              <a:rPr lang="en-US" altLang="zh-TW" b="1" i="1" u="sng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b="1" i="1" u="sng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inteza</a:t>
            </a:r>
            <a:r>
              <a:rPr lang="en-US" altLang="zh-TW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sq-AL" altLang="zh-TW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kodit makine.</a:t>
            </a:r>
            <a:endParaRPr lang="en-US" altLang="zh-TW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q-AL" altLang="zh-TW" smtClean="0"/>
              <a:t>Etapat e kompilimit</a:t>
            </a:r>
            <a:endParaRPr lang="en-US" altLang="zh-TW" smtClean="0"/>
          </a:p>
        </p:txBody>
      </p:sp>
      <p:sp>
        <p:nvSpPr>
          <p:cNvPr id="6" name="矩形 5"/>
          <p:cNvSpPr/>
          <p:nvPr/>
        </p:nvSpPr>
        <p:spPr>
          <a:xfrm>
            <a:off x="2381250" y="2286000"/>
            <a:ext cx="7537450" cy="9286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sq-AL" altLang="zh-TW" dirty="0">
                <a:solidFill>
                  <a:srgbClr val="FFFFFF"/>
                </a:solidFill>
                <a:latin typeface="Gill Sans MT" panose="020B0502020104020203" pitchFamily="34" charset="0"/>
              </a:rPr>
              <a:t>Kompilatori</a:t>
            </a:r>
            <a:endParaRPr lang="zh-TW" altLang="en-US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81250" y="3786189"/>
            <a:ext cx="3716338" cy="1000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rgbClr val="FFFFFF"/>
                </a:solidFill>
                <a:latin typeface="Gill Sans MT" panose="020B0502020104020203" pitchFamily="34" charset="0"/>
              </a:rPr>
              <a:t>An</a:t>
            </a:r>
            <a:r>
              <a:rPr lang="sq-AL" altLang="zh-TW" dirty="0">
                <a:solidFill>
                  <a:srgbClr val="FFFFFF"/>
                </a:solidFill>
                <a:latin typeface="Gill Sans MT" panose="020B0502020104020203" pitchFamily="34" charset="0"/>
              </a:rPr>
              <a:t>aliza</a:t>
            </a:r>
            <a:endParaRPr lang="zh-TW" altLang="en-US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308725" y="3786189"/>
            <a:ext cx="3716338" cy="1000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dirty="0">
                <a:solidFill>
                  <a:srgbClr val="FFFFFF"/>
                </a:solidFill>
                <a:latin typeface="Gill Sans MT" panose="020B0502020104020203" pitchFamily="34" charset="0"/>
              </a:rPr>
              <a:t>S</a:t>
            </a:r>
            <a:r>
              <a:rPr lang="sq-AL" altLang="zh-TW" dirty="0">
                <a:solidFill>
                  <a:srgbClr val="FFFFFF"/>
                </a:solidFill>
                <a:latin typeface="Gill Sans MT" panose="020B0502020104020203" pitchFamily="34" charset="0"/>
              </a:rPr>
              <a:t>inteza</a:t>
            </a:r>
            <a:endParaRPr lang="zh-TW" altLang="en-US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rot="5400000">
            <a:off x="7757320" y="3571083"/>
            <a:ext cx="714375" cy="1587"/>
          </a:xfrm>
          <a:prstGeom prst="straightConnector1">
            <a:avLst/>
          </a:prstGeom>
          <a:solidFill>
            <a:schemeClr val="accent6"/>
          </a:solidFill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rot="5400000">
            <a:off x="3829845" y="3571083"/>
            <a:ext cx="714375" cy="1587"/>
          </a:xfrm>
          <a:prstGeom prst="straightConnector1">
            <a:avLst/>
          </a:prstGeom>
          <a:solidFill>
            <a:schemeClr val="accent6"/>
          </a:solidFill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pPr eaLnBrk="1" hangingPunct="1"/>
            <a:r>
              <a:rPr lang="sq-AL" altLang="zh-TW" smtClean="0"/>
              <a:t>Fazat e kompilimit</a:t>
            </a:r>
            <a:endParaRPr lang="zh-TW" altLang="en-US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59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6A81FD-5581-4C7D-8BCE-8F3A8CB9662B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kan</a:t>
            </a: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9475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6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7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8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9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0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81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Tokenat</a:t>
            </a:r>
            <a:endParaRPr lang="en-US" altLang="zh-TW" sz="18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82" name="Text Box 19"/>
          <p:cNvSpPr txBox="1">
            <a:spLocks noChangeArrowheads="1"/>
          </p:cNvSpPr>
          <p:nvPr/>
        </p:nvSpPr>
        <p:spPr bwMode="auto">
          <a:xfrm>
            <a:off x="7410425" y="1947864"/>
            <a:ext cx="127320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83" name="Text Box 20"/>
          <p:cNvSpPr txBox="1">
            <a:spLocks noChangeArrowheads="1"/>
          </p:cNvSpPr>
          <p:nvPr/>
        </p:nvSpPr>
        <p:spPr bwMode="auto">
          <a:xfrm>
            <a:off x="7410424" y="2328864"/>
            <a:ext cx="1337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84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5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6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Tabela e simboleve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9491" name="Text Box 17"/>
          <p:cNvSpPr txBox="1">
            <a:spLocks noChangeArrowheads="1"/>
          </p:cNvSpPr>
          <p:nvPr/>
        </p:nvSpPr>
        <p:spPr bwMode="auto">
          <a:xfrm>
            <a:off x="1524000" y="2405063"/>
            <a:ext cx="2120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Karakteresh</a:t>
            </a:r>
            <a:endParaRPr lang="en-US" altLang="zh-TW" sz="18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92" name="Text Box 22"/>
          <p:cNvSpPr txBox="1">
            <a:spLocks noChangeArrowheads="1"/>
          </p:cNvSpPr>
          <p:nvPr/>
        </p:nvSpPr>
        <p:spPr bwMode="auto">
          <a:xfrm>
            <a:off x="8382000" y="2857501"/>
            <a:ext cx="1517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Perfaqësimi 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93" name="矩形 25"/>
          <p:cNvSpPr>
            <a:spLocks noChangeArrowheads="1"/>
          </p:cNvSpPr>
          <p:nvPr/>
        </p:nvSpPr>
        <p:spPr bwMode="auto">
          <a:xfrm>
            <a:off x="8167688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494" name="Line 14"/>
          <p:cNvSpPr>
            <a:spLocks noChangeShapeType="1"/>
          </p:cNvSpPr>
          <p:nvPr/>
        </p:nvSpPr>
        <p:spPr bwMode="auto">
          <a:xfrm>
            <a:off x="9239250" y="6215064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pPr eaLnBrk="1" hangingPunct="1"/>
            <a:r>
              <a:rPr lang="sq-AL" altLang="zh-TW" dirty="0" smtClean="0"/>
              <a:t>Analiza Leksikore</a:t>
            </a: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0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D0A429-C9EA-453D-A2D1-ADB26C247D65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</a:t>
            </a:r>
            <a:r>
              <a:rPr lang="en-US" altLang="zh-TW" b="1" dirty="0" err="1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aner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1523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4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5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6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7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8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9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30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31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32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33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4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5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1539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sq-AL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Skaneri</a:t>
            </a:r>
            <a:r>
              <a:rPr lang="en-US" altLang="zh-TW" sz="3600" b="1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Skaneri e nis analizën leksikore të kodit burim duke lexuar karakter </a:t>
            </a: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 </a:t>
            </a:r>
            <a:r>
              <a:rPr lang="sq-AL" altLang="zh-TW" sz="18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karakter dhe çdo lekseme i caktohet tokeni përkatës.</a:t>
            </a:r>
          </a:p>
          <a:p>
            <a:pPr marL="0" lvl="1" indent="0" eaLnBrk="1" hangingPunct="1">
              <a:defRPr/>
            </a:pPr>
            <a:endParaRPr lang="sq-AL" altLang="zh-TW" sz="18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Kompilatori për pseudokod e ka të implementuar skanerin duke perdorin mjetin javaCC që gjeneron skanerin nga specifikimi i shprehjeve te rregullta. </a:t>
            </a:r>
            <a:endParaRPr lang="en-US" altLang="zh-TW" sz="20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defRPr/>
            </a:pPr>
            <a:endParaRPr lang="en-US" altLang="zh-TW" sz="2000" b="1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43" name="Text Box 17"/>
          <p:cNvSpPr txBox="1">
            <a:spLocks noChangeArrowheads="1"/>
          </p:cNvSpPr>
          <p:nvPr/>
        </p:nvSpPr>
        <p:spPr bwMode="auto">
          <a:xfrm>
            <a:off x="415636" y="2405064"/>
            <a:ext cx="32292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44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45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0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pPr eaLnBrk="1" hangingPunct="1"/>
            <a:r>
              <a:rPr lang="sq-AL" altLang="zh-TW" smtClean="0"/>
              <a:t>Analiza Leksikore</a:t>
            </a:r>
            <a:endParaRPr lang="zh-TW" altLang="en-US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55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ACB9E6-3741-4056-96A1-3256F8DD6458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zh-TW" altLang="en-US" sz="1400" dirty="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</a:t>
            </a:r>
            <a:r>
              <a:rPr lang="en-US" altLang="zh-TW" b="1" dirty="0" err="1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aner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3571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2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3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4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6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7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78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79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80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81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2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3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3587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sq-AL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Skaneri</a:t>
            </a:r>
            <a:r>
              <a:rPr lang="en-US" altLang="zh-TW" sz="3600" b="1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 eaLnBrk="1" hangingPunct="1">
              <a:defRPr/>
            </a:pPr>
            <a:endParaRPr lang="en-US" altLang="zh-TW" sz="2000" b="1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91" name="Text Box 17"/>
          <p:cNvSpPr txBox="1">
            <a:spLocks noChangeArrowheads="1"/>
          </p:cNvSpPr>
          <p:nvPr/>
        </p:nvSpPr>
        <p:spPr bwMode="auto">
          <a:xfrm>
            <a:off x="760021" y="2405064"/>
            <a:ext cx="28848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92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93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skaneri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83" y="3644900"/>
            <a:ext cx="6357600" cy="278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14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/>
          <a:lstStyle/>
          <a:p>
            <a:pPr eaLnBrk="1" hangingPunct="1"/>
            <a:r>
              <a:rPr lang="sq-AL" altLang="zh-TW" smtClean="0"/>
              <a:t>Analiza Leksikore</a:t>
            </a:r>
            <a:endParaRPr lang="zh-TW" altLang="en-US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55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ACB9E6-3741-4056-96A1-3256F8DD6458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</a:t>
            </a:r>
            <a:r>
              <a:rPr lang="en-US" altLang="zh-TW" b="1" dirty="0" err="1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aner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3571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2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3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4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6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7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78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79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Struktura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80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81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2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3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3587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600" cy="33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sq-AL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Skaneri</a:t>
            </a:r>
            <a:r>
              <a:rPr lang="en-US" altLang="zh-TW" sz="3600" b="1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 eaLnBrk="1" hangingPunct="1">
              <a:defRPr/>
            </a:pPr>
            <a:endParaRPr lang="en-US" altLang="zh-TW" sz="2000" b="1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91" name="Text Box 17"/>
          <p:cNvSpPr txBox="1">
            <a:spLocks noChangeArrowheads="1"/>
          </p:cNvSpPr>
          <p:nvPr/>
        </p:nvSpPr>
        <p:spPr bwMode="auto">
          <a:xfrm>
            <a:off x="463138" y="2405064"/>
            <a:ext cx="3181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92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183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93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2" y="3060658"/>
            <a:ext cx="7315200" cy="35594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2224" y="3295301"/>
            <a:ext cx="1411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q-AL" altLang="zh-TW" sz="2800" b="1" dirty="0" smtClean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Skaneri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26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1"/>
            <a:ext cx="7772400" cy="842963"/>
          </a:xfrm>
        </p:spPr>
        <p:txBody>
          <a:bodyPr>
            <a:normAutofit fontScale="90000"/>
          </a:bodyPr>
          <a:lstStyle/>
          <a:p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sq-AL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Analiza Sintaksore</a:t>
            </a:r>
            <a: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zh-TW" alt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0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097D7A-50B2-4374-B05E-422E0C3CCAFF}" type="slidenum">
              <a:rPr lang="zh-TW" altLang="en-US" sz="140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zh-TW" altLang="en-US" sz="1400">
              <a:solidFill>
                <a:schemeClr val="tx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7528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</a:t>
            </a: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aner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91224" y="2024050"/>
            <a:ext cx="1219200" cy="685800"/>
          </a:xfrm>
          <a:prstGeom prst="rect">
            <a:avLst/>
          </a:prstGeom>
          <a:solidFill>
            <a:srgbClr val="00B0F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Parser</a:t>
            </a:r>
            <a:r>
              <a:rPr lang="sq-AL" altLang="zh-TW" b="1" dirty="0" smtClean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</a:t>
            </a:r>
            <a:endParaRPr lang="en-US" altLang="zh-TW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629624" y="2024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Rregullat e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semantikës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8629624" y="56054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Gjeneruesi </a:t>
            </a:r>
          </a:p>
          <a:p>
            <a:pPr algn="ctr" eaLnBrk="1" hangingPunct="1">
              <a:defRPr/>
            </a:pP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 kodit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8629624" y="3929050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Optimiz</a:t>
            </a:r>
            <a:r>
              <a:rPr lang="sq-AL" altLang="zh-TW" b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uesi</a:t>
            </a:r>
            <a:endParaRPr lang="en-US" altLang="zh-TW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5619" name="Line 10"/>
          <p:cNvSpPr>
            <a:spLocks noChangeShapeType="1"/>
          </p:cNvSpPr>
          <p:nvPr/>
        </p:nvSpPr>
        <p:spPr bwMode="auto">
          <a:xfrm>
            <a:off x="25336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11"/>
          <p:cNvSpPr>
            <a:spLocks noChangeShapeType="1"/>
          </p:cNvSpPr>
          <p:nvPr/>
        </p:nvSpPr>
        <p:spPr bwMode="auto">
          <a:xfrm>
            <a:off x="49720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12"/>
          <p:cNvSpPr>
            <a:spLocks noChangeShapeType="1"/>
          </p:cNvSpPr>
          <p:nvPr/>
        </p:nvSpPr>
        <p:spPr bwMode="auto">
          <a:xfrm>
            <a:off x="7410450" y="232886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13"/>
          <p:cNvSpPr>
            <a:spLocks noChangeShapeType="1"/>
          </p:cNvSpPr>
          <p:nvPr/>
        </p:nvSpPr>
        <p:spPr bwMode="auto">
          <a:xfrm>
            <a:off x="9239250" y="270986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14"/>
          <p:cNvSpPr>
            <a:spLocks noChangeShapeType="1"/>
          </p:cNvSpPr>
          <p:nvPr/>
        </p:nvSpPr>
        <p:spPr bwMode="auto">
          <a:xfrm>
            <a:off x="9239250" y="461486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15"/>
          <p:cNvSpPr>
            <a:spLocks noChangeShapeType="1"/>
          </p:cNvSpPr>
          <p:nvPr/>
        </p:nvSpPr>
        <p:spPr bwMode="auto">
          <a:xfrm>
            <a:off x="9239250" y="62912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Text Box 16"/>
          <p:cNvSpPr txBox="1">
            <a:spLocks noChangeArrowheads="1"/>
          </p:cNvSpPr>
          <p:nvPr/>
        </p:nvSpPr>
        <p:spPr bwMode="auto">
          <a:xfrm>
            <a:off x="2381250" y="1643063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Burim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6" name="Text Box 18"/>
          <p:cNvSpPr txBox="1">
            <a:spLocks noChangeArrowheads="1"/>
          </p:cNvSpPr>
          <p:nvPr/>
        </p:nvSpPr>
        <p:spPr bwMode="auto">
          <a:xfrm>
            <a:off x="5048250" y="1947864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Tokenat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7" name="Text Box 19"/>
          <p:cNvSpPr txBox="1">
            <a:spLocks noChangeArrowheads="1"/>
          </p:cNvSpPr>
          <p:nvPr/>
        </p:nvSpPr>
        <p:spPr bwMode="auto">
          <a:xfrm>
            <a:off x="7410424" y="1947864"/>
            <a:ext cx="127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truktura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8" name="Text Box 20"/>
          <p:cNvSpPr txBox="1">
            <a:spLocks noChangeArrowheads="1"/>
          </p:cNvSpPr>
          <p:nvPr/>
        </p:nvSpPr>
        <p:spPr bwMode="auto">
          <a:xfrm>
            <a:off x="7410424" y="2328863"/>
            <a:ext cx="1427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solidFill>
                  <a:srgbClr val="00B0F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Sintaksore</a:t>
            </a:r>
            <a:endParaRPr lang="en-US" altLang="zh-TW" sz="1800" b="1" dirty="0">
              <a:solidFill>
                <a:srgbClr val="00B0F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29" name="Line 23"/>
          <p:cNvSpPr>
            <a:spLocks noChangeShapeType="1"/>
          </p:cNvSpPr>
          <p:nvPr/>
        </p:nvSpPr>
        <p:spPr bwMode="auto">
          <a:xfrm flipH="1">
            <a:off x="8248650" y="3700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Line 24"/>
          <p:cNvSpPr>
            <a:spLocks noChangeShapeType="1"/>
          </p:cNvSpPr>
          <p:nvPr/>
        </p:nvSpPr>
        <p:spPr bwMode="auto">
          <a:xfrm flipH="1">
            <a:off x="8248650" y="370046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Line 25"/>
          <p:cNvSpPr>
            <a:spLocks noChangeShapeType="1"/>
          </p:cNvSpPr>
          <p:nvPr/>
        </p:nvSpPr>
        <p:spPr bwMode="auto">
          <a:xfrm>
            <a:off x="8248650" y="51482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3676624" y="4005250"/>
            <a:ext cx="20574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Symbol and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Attribute</a:t>
            </a:r>
          </a:p>
          <a:p>
            <a:pPr algn="ctr" eaLnBrk="1" hangingPunct="1">
              <a:defRPr/>
            </a:pPr>
            <a:r>
              <a:rPr lang="en-US" altLang="zh-TW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Tables</a:t>
            </a:r>
          </a:p>
        </p:txBody>
      </p:sp>
      <p:sp>
        <p:nvSpPr>
          <p:cNvPr id="25635" name="Text Box 28"/>
          <p:cNvSpPr txBox="1">
            <a:spLocks noChangeArrowheads="1"/>
          </p:cNvSpPr>
          <p:nvPr/>
        </p:nvSpPr>
        <p:spPr bwMode="auto">
          <a:xfrm>
            <a:off x="4057650" y="5148264"/>
            <a:ext cx="1646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(Used by all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Phases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Compiler)</a:t>
            </a:r>
          </a:p>
        </p:txBody>
      </p:sp>
      <p:sp>
        <p:nvSpPr>
          <p:cNvPr id="26" name="矩形 25"/>
          <p:cNvSpPr/>
          <p:nvPr/>
        </p:nvSpPr>
        <p:spPr>
          <a:xfrm>
            <a:off x="1738282" y="3071810"/>
            <a:ext cx="6357982" cy="36433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3600" b="1" dirty="0">
                <a:solidFill>
                  <a:srgbClr val="F7C12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Parser 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Parseri lexon tokenat e prodhuara nga analiza leksikore dhe duke u bazuar tek prodhimet e gramatikes pa kontekst organizon tokenat .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Nqs një program është shkruar në mënyre korrekte atëhere prej saj mund të ndërtojmë pemë parsimi.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endParaRPr lang="sq-AL" altLang="zh-TW" sz="18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sq-AL" altLang="zh-TW" sz="18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 të gjeneruar parserin për kompilatorin për pseudokod është përdorur JavaCC.  Mjafton të specifikojmë prodhimet e gramatikës duke ndjekur sintaksen e JavaCC .  </a:t>
            </a:r>
            <a:endParaRPr lang="zh-TW" altLang="en-US" sz="14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39" name="Text Box 17"/>
          <p:cNvSpPr txBox="1">
            <a:spLocks noChangeArrowheads="1"/>
          </p:cNvSpPr>
          <p:nvPr/>
        </p:nvSpPr>
        <p:spPr bwMode="auto">
          <a:xfrm>
            <a:off x="629392" y="2405064"/>
            <a:ext cx="3015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Sekuenca e karaktereve</a:t>
            </a:r>
            <a:r>
              <a:rPr lang="en-US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0" name="Text Box 22"/>
          <p:cNvSpPr txBox="1">
            <a:spLocks noChangeArrowheads="1"/>
          </p:cNvSpPr>
          <p:nvPr/>
        </p:nvSpPr>
        <p:spPr bwMode="auto">
          <a:xfrm>
            <a:off x="8382001" y="2857501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Përfaqësimi i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ndërmjetëm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641" name="矩形 26"/>
          <p:cNvSpPr>
            <a:spLocks noChangeArrowheads="1"/>
          </p:cNvSpPr>
          <p:nvPr/>
        </p:nvSpPr>
        <p:spPr bwMode="auto">
          <a:xfrm>
            <a:off x="8167689" y="6488114"/>
            <a:ext cx="168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sq-AL" altLang="zh-TW" sz="1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Kodi i makinës</a:t>
            </a:r>
            <a:endParaRPr lang="en-US" altLang="zh-TW" sz="1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09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1146</Words>
  <Application>Microsoft Office PowerPoint</Application>
  <PresentationFormat>Widescreen</PresentationFormat>
  <Paragraphs>480</Paragraphs>
  <Slides>23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 Unicode MS</vt:lpstr>
      <vt:lpstr>新細明體</vt:lpstr>
      <vt:lpstr>Arial</vt:lpstr>
      <vt:lpstr>Calibri</vt:lpstr>
      <vt:lpstr>Calibri Light</vt:lpstr>
      <vt:lpstr>Gill Sans MT</vt:lpstr>
      <vt:lpstr>Times New Roman</vt:lpstr>
      <vt:lpstr>Wingdings</vt:lpstr>
      <vt:lpstr>Wingdings 3</vt:lpstr>
      <vt:lpstr>Office Theme</vt:lpstr>
      <vt:lpstr>Implementimi i njё Kompilatori pёr Algoritme tё Shprehura nё Pseudokod</vt:lpstr>
      <vt:lpstr>Permbajtja</vt:lpstr>
      <vt:lpstr>Kompilatori</vt:lpstr>
      <vt:lpstr>Etapat e kompilimit</vt:lpstr>
      <vt:lpstr>Fazat e kompilimit</vt:lpstr>
      <vt:lpstr>Analiza Leksikore</vt:lpstr>
      <vt:lpstr>Analiza Leksikore</vt:lpstr>
      <vt:lpstr>Analiza Leksikore</vt:lpstr>
      <vt:lpstr> Analiza Sintaksore </vt:lpstr>
      <vt:lpstr> Analiza Sintaksore </vt:lpstr>
      <vt:lpstr> Analiza Sintaksore </vt:lpstr>
      <vt:lpstr> Analiza Sintaksore </vt:lpstr>
      <vt:lpstr>Anliza Semantikore</vt:lpstr>
      <vt:lpstr>Anliza Semantikore</vt:lpstr>
      <vt:lpstr>Anliza Semantikore(Paketa Statement)</vt:lpstr>
      <vt:lpstr>Anliza Semantikore (Paketa Logic)</vt:lpstr>
      <vt:lpstr>Anliza Semantikore (Paketa Math)</vt:lpstr>
      <vt:lpstr>Anliza Semantikore</vt:lpstr>
      <vt:lpstr>Optimizuesi</vt:lpstr>
      <vt:lpstr>Gjeneruesi i kodit</vt:lpstr>
      <vt:lpstr> Nderfajqa Grafike </vt:lpstr>
      <vt:lpstr> Ndërfajqa Grafike </vt:lpstr>
      <vt:lpstr> Ndërfajqa Grafike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Implementimi i njё Kompilatori pёr Algoritme tё Shprehura nё Pseudokod</dc:title>
  <dc:creator>Rando</dc:creator>
  <cp:lastModifiedBy>Rando</cp:lastModifiedBy>
  <cp:revision>91</cp:revision>
  <dcterms:created xsi:type="dcterms:W3CDTF">2016-07-05T08:14:46Z</dcterms:created>
  <dcterms:modified xsi:type="dcterms:W3CDTF">2016-07-09T19:55:06Z</dcterms:modified>
</cp:coreProperties>
</file>